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69" r:id="rId2"/>
    <p:sldId id="257" r:id="rId3"/>
    <p:sldId id="258" r:id="rId4"/>
    <p:sldId id="265" r:id="rId5"/>
    <p:sldId id="271" r:id="rId6"/>
    <p:sldId id="272" r:id="rId7"/>
    <p:sldId id="259" r:id="rId8"/>
    <p:sldId id="260" r:id="rId9"/>
    <p:sldId id="277" r:id="rId10"/>
    <p:sldId id="275" r:id="rId11"/>
    <p:sldId id="262" r:id="rId12"/>
    <p:sldId id="273" r:id="rId13"/>
    <p:sldId id="263" r:id="rId14"/>
    <p:sldId id="264" r:id="rId15"/>
    <p:sldId id="274" r:id="rId16"/>
    <p:sldId id="268" r:id="rId17"/>
    <p:sldId id="270" r:id="rId18"/>
  </p:sldIdLst>
  <p:sldSz cx="12192000" cy="6858000"/>
  <p:notesSz cx="6858000" cy="9144000"/>
  <p:embeddedFontLst>
    <p:embeddedFont>
      <p:font typeface="Abadi" panose="020B0604020104020204" pitchFamily="34" charset="0"/>
      <p:regular r:id="rId20"/>
    </p:embeddedFont>
    <p:embeddedFont>
      <p:font typeface="B Mitra" panose="00000400000000000000" pitchFamily="2" charset="-78"/>
      <p:regular r:id="rId21"/>
      <p:bold r:id="rId22"/>
    </p:embeddedFont>
    <p:embeddedFont>
      <p:font typeface="IranNastaliq" panose="02000503000000020003" pitchFamily="2" charset="0"/>
      <p:regular r:id="rId23"/>
    </p:embeddedFont>
    <p:embeddedFont>
      <p:font typeface="Tw Cen MT" panose="020B06020201040206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4" autoAdjust="0"/>
  </p:normalViewPr>
  <p:slideViewPr>
    <p:cSldViewPr snapToGrid="0">
      <p:cViewPr varScale="1">
        <p:scale>
          <a:sx n="76" d="100"/>
          <a:sy n="76" d="100"/>
        </p:scale>
        <p:origin x="126" y="8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A1A1A-5F4A-4A8F-9821-ACAF26139605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F0EF1-4AD8-4D22-BF0D-595481931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9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F0EF1-4AD8-4D22-BF0D-5954819314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3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F0EF1-4AD8-4D22-BF0D-5954819314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247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27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99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2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4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4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2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8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2B6E-1FB5-46A2-8C68-687EB614651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D0D0-ADF9-431B-B5BC-2F25998D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38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C4CE-7E6E-9C41-1F1B-A170766B9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91575" cy="33861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</a:pPr>
            <a:r>
              <a:rPr lang="fa-IR" sz="6600" b="0" baseline="0" dirty="0">
                <a:solidFill>
                  <a:srgbClr val="002060"/>
                </a:solidFill>
                <a:latin typeface="IranNastaliq" panose="02000503000000020003" pitchFamily="2" charset="0"/>
                <a:ea typeface="+mn-ea"/>
                <a:cs typeface="IranNastaliq" panose="02000503000000020003" pitchFamily="2" charset="0"/>
              </a:rPr>
              <a:t>عملکرد مدیریت آمار و فناوری اطلاعات</a:t>
            </a:r>
            <a:endParaRPr lang="en-US" sz="6600" b="0" baseline="0" dirty="0">
              <a:solidFill>
                <a:srgbClr val="002060"/>
              </a:solidFill>
              <a:latin typeface="IranNastaliq" panose="02000503000000020003" pitchFamily="2" charset="0"/>
              <a:ea typeface="+mn-ea"/>
              <a:cs typeface="IranNastaliq" panose="0200050300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DB59B-EFEC-3BF8-99F0-0750EB09A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80618"/>
            <a:ext cx="8791575" cy="1655762"/>
          </a:xfrm>
        </p:spPr>
        <p:txBody>
          <a:bodyPr>
            <a:normAutofit/>
          </a:bodyPr>
          <a:lstStyle/>
          <a:p>
            <a:pPr algn="ctr" rtl="1"/>
            <a:r>
              <a:rPr lang="fa-IR" sz="4800" b="0" baseline="0" dirty="0">
                <a:solidFill>
                  <a:srgbClr val="00206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فروردین</a:t>
            </a:r>
            <a:r>
              <a:rPr lang="fa-IR" sz="3200" b="0" baseline="0" dirty="0">
                <a:solidFill>
                  <a:srgbClr val="00206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r>
              <a:rPr lang="fa-IR" sz="4000" b="0" baseline="0" dirty="0">
                <a:solidFill>
                  <a:srgbClr val="002060"/>
                </a:solidFill>
                <a:latin typeface="IranNastaliq" panose="02000503000000020003" pitchFamily="2" charset="0"/>
                <a:cs typeface="B Mitra" panose="00000400000000000000" pitchFamily="2" charset="-78"/>
              </a:rPr>
              <a:t>1403</a:t>
            </a:r>
            <a:endParaRPr lang="en-US" sz="3200" b="0" baseline="0" dirty="0">
              <a:solidFill>
                <a:srgbClr val="002060"/>
              </a:solidFill>
              <a:latin typeface="IranNastaliq" panose="02000503000000020003" pitchFamily="2" charset="0"/>
              <a:cs typeface="B Mitra" panose="00000400000000000000" pitchFamily="2" charset="-78"/>
            </a:endParaRPr>
          </a:p>
          <a:p>
            <a:endParaRPr lang="en-US" sz="3200" b="0" baseline="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10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DF1285-0F19-E4CE-8267-4EF83123F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429000"/>
            <a:ext cx="5524500" cy="3127248"/>
          </a:xfrm>
        </p:spPr>
      </p:pic>
      <p:sp>
        <p:nvSpPr>
          <p:cNvPr id="6" name="Rectangle 5"/>
          <p:cNvSpPr/>
          <p:nvPr/>
        </p:nvSpPr>
        <p:spPr>
          <a:xfrm>
            <a:off x="1176528" y="143737"/>
            <a:ext cx="9838943" cy="30931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just" rtl="1">
              <a:lnSpc>
                <a:spcPct val="90000"/>
              </a:lnSpc>
              <a:spcBef>
                <a:spcPct val="0"/>
              </a:spcBef>
              <a:buSzPct val="125000"/>
            </a:pPr>
            <a:endParaRPr lang="fa-IR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342900" indent="-342900" algn="just" rtl="1">
              <a:lnSpc>
                <a:spcPct val="90000"/>
              </a:lnSpc>
              <a:spcBef>
                <a:spcPct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حضور شبانه روزی تیم </a:t>
            </a:r>
            <a:r>
              <a:rPr lang="en-US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NOC </a:t>
            </a: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 حوزه زیرساخت در محل دیتاسنتر و ساختمان مرکزی شماره 2 جهت جلوگیری از حملات سایبری و حفاظت از داده های سرورهای حساس دانشگاه </a:t>
            </a: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algn="just" rtl="1">
              <a:lnSpc>
                <a:spcPct val="90000"/>
              </a:lnSpc>
              <a:spcBef>
                <a:spcPct val="0"/>
              </a:spcBef>
              <a:buSzPct val="125000"/>
            </a:pP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342900" indent="-342900" algn="just" rtl="1">
              <a:lnSpc>
                <a:spcPct val="90000"/>
              </a:lnSpc>
              <a:spcBef>
                <a:spcPct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رفع مشکل قطعی اینترنت استانی و ایجاد دسترسی اینترانتی برای سامانه های حساس نظیر</a:t>
            </a:r>
            <a:r>
              <a:rPr lang="en-US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(اورژانس، سیب،تغذیه و سلامت نگار)</a:t>
            </a: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342900" indent="-342900" algn="just" rtl="1">
              <a:lnSpc>
                <a:spcPct val="90000"/>
              </a:lnSpc>
              <a:spcBef>
                <a:spcPct val="0"/>
              </a:spcBef>
              <a:buSzPct val="125000"/>
              <a:buFont typeface="Arial" panose="020B0604020202020204" pitchFamily="34" charset="0"/>
              <a:buChar char="•"/>
            </a:pP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342900" indent="-342900" algn="just" rtl="1">
              <a:lnSpc>
                <a:spcPct val="90000"/>
              </a:lnSpc>
              <a:spcBef>
                <a:spcPct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ایجاد محدودیت های امنیتی در راستای دسترسی از راه دور امن توسط شرکت های پشتیبان و لغو دسترسی های غیرضروری به سامانه ها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E7172-096A-8513-A8A6-BFBA2DCBD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400552"/>
            <a:ext cx="5842000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4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2BD68C-8E7E-7CFA-DAAD-2C92BE6A2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249488"/>
            <a:ext cx="5575300" cy="4202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E8ADD-CB0E-FF01-F389-EA0E685C64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0094" y="1727994"/>
            <a:ext cx="4202112" cy="5245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3232" y="809351"/>
            <a:ext cx="105135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بازدید رئیس گروه زیرساخت از بیمارستان 400 تختخوابی سایت لاکان</a:t>
            </a:r>
            <a:endParaRPr lang="en-US" sz="24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بررسی تمهیدات لازم با کارشناسان فنی مخابرات جهت تجهیز بیمارستان 400تختخوابی لاکان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4306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F4C9E5-53BB-1555-60D6-8D82FDE9B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213100"/>
            <a:ext cx="5626100" cy="32385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9C869-F56F-7172-3C9F-1C14B79B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13100"/>
            <a:ext cx="5511800" cy="323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0564" y="406400"/>
            <a:ext cx="8430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باز بینی سامانه مانیتورینگ ارتباطات ، شمس و </a:t>
            </a:r>
            <a:r>
              <a:rPr lang="en-US" sz="2400" b="1" dirty="0">
                <a:solidFill>
                  <a:srgbClr val="002060"/>
                </a:solidFill>
                <a:cs typeface="B Mitra" panose="00000400000000000000" pitchFamily="2" charset="-78"/>
              </a:rPr>
              <a:t> B-RAS</a:t>
            </a: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مراکز تابعه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بازبینی بکاپ های سرورهای موجود در دیتاسنتر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تعویض هاردهای معیوب </a:t>
            </a:r>
            <a:r>
              <a:rPr lang="en-US" sz="2400" b="1" dirty="0">
                <a:solidFill>
                  <a:srgbClr val="002060"/>
                </a:solidFill>
                <a:cs typeface="B Mitra" panose="00000400000000000000" pitchFamily="2" charset="-78"/>
              </a:rPr>
              <a:t>san storage</a:t>
            </a: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 معاونت آموزشی 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رفع مشکل ارتباطات شمس و وایرلس بیمارستان امام حسن مجتبی(ع) 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رفع مشکل سرور پکس بیمارستان شهداء رضوانشهر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159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05F8-1930-6976-C0A0-B8F8AE21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1" y="1012721"/>
            <a:ext cx="9905998" cy="766364"/>
          </a:xfrm>
        </p:spPr>
        <p:txBody>
          <a:bodyPr wrap="square">
            <a:spAutoFit/>
          </a:bodyPr>
          <a:lstStyle/>
          <a:p>
            <a:pPr marL="342900" indent="-342900" algn="just" defTabSz="457200" rtl="1">
              <a:buFont typeface="Arial" panose="020B0604020202020204" pitchFamily="34" charset="0"/>
              <a:buChar char="•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جلوگیری از کاهش کسورات ناشی از عدم ثبت صحیح اصالت سنجی دارو وتجهیزات در مرکز آموزشی درمانی دکتر حشمت </a:t>
            </a:r>
            <a:endParaRPr lang="en-US" sz="2400" b="1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47FB6C-920D-3901-7DAA-58CFE7DC6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89200"/>
            <a:ext cx="5727700" cy="3898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49100-A58F-4AD0-2ABE-7C38385EBD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489200"/>
            <a:ext cx="5562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1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64C8C-551B-10C4-27B3-F6E4AC63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857500"/>
            <a:ext cx="5562600" cy="33819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5E19F-DFF0-34E4-B1DC-34D79E6960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857500"/>
            <a:ext cx="5473700" cy="3381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032" y="666834"/>
            <a:ext cx="9335008" cy="373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cs typeface="B Mitra" panose="00000400000000000000" pitchFamily="2" charset="-78"/>
              </a:rPr>
              <a:t>اجرای تعاریف مورد نیاز جهت دسترسی پزشکان در سامانه نوبت دهی مرکز آموزشی درمانی الزهرا(س)</a:t>
            </a:r>
            <a:endParaRPr lang="en-US" sz="20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cs typeface="B Mitra" panose="00000400000000000000" pitchFamily="2" charset="-78"/>
              </a:rPr>
              <a:t>نصب کلاینت جدید و انجام تنظیمات متناظر در سامانه نوبت دهی در بیمارستان شهید دکتر بهشتی آستارا</a:t>
            </a:r>
            <a:endParaRPr lang="en-US" sz="20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cs typeface="B Mitra" panose="00000400000000000000" pitchFamily="2" charset="-78"/>
              </a:rPr>
              <a:t>رفع مشکل بارگذاری نوبت های نظام ارجاع در بیمارستانهای  کوثر آستانه و پیروز لاهیجان </a:t>
            </a:r>
            <a:endParaRPr lang="en-US" sz="20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cs typeface="B Mitra" panose="00000400000000000000" pitchFamily="2" charset="-78"/>
              </a:rPr>
              <a:t>احصاء و جمع بندی بدهی های مرتبط با نرم افزارهای حوزه فناوری اطلاعات</a:t>
            </a:r>
            <a:endParaRPr lang="en-US" sz="2000" b="1" dirty="0"/>
          </a:p>
          <a:p>
            <a:pPr algn="r" rtl="1">
              <a:lnSpc>
                <a:spcPct val="150000"/>
              </a:lnSpc>
            </a:pPr>
            <a:br>
              <a:rPr lang="en-US" sz="2000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br>
              <a:rPr lang="fa-IR" sz="2000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br>
              <a:rPr lang="en-US" sz="2000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167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41FA4F5-76FA-E9FD-DCCE-822FE38CA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87" y="2459735"/>
            <a:ext cx="5618330" cy="36359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084" t="8042" r="23408" b="14611"/>
          <a:stretch/>
        </p:blipFill>
        <p:spPr>
          <a:xfrm>
            <a:off x="468526" y="2459735"/>
            <a:ext cx="5478629" cy="36359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375" y="369100"/>
            <a:ext cx="10195560" cy="335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انجام اقدامات امنیتی جهت دسترسی به </a:t>
            </a:r>
            <a:r>
              <a:rPr lang="ar-SA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سامانه مجلات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انجام اقدامات امنیتی جهت سرور </a:t>
            </a:r>
            <a:r>
              <a:rPr lang="ar-SA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سامانه تحقیقاتی </a:t>
            </a:r>
            <a:r>
              <a:rPr lang="en-US" sz="2400" b="1" dirty="0" err="1">
                <a:solidFill>
                  <a:srgbClr val="002060"/>
                </a:solidFill>
                <a:cs typeface="B Mitra" panose="00000400000000000000" pitchFamily="2" charset="-78"/>
              </a:rPr>
              <a:t>dspace</a:t>
            </a:r>
            <a:endParaRPr lang="en-US" sz="2400" b="1" dirty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  <a:cs typeface="B Mitra" panose="00000400000000000000" pitchFamily="2" charset="-78"/>
              </a:rPr>
              <a:t>ایجاد و راه اندازی سرور مجازی جدید ویژه ارشیو مدارک کارکنان و ‌اتصال به سامانه کارمند</a:t>
            </a:r>
            <a:endParaRPr lang="en-US" sz="2400" dirty="0"/>
          </a:p>
          <a:p>
            <a:pPr algn="r" rtl="1">
              <a:lnSpc>
                <a:spcPct val="150000"/>
              </a:lnSpc>
            </a:pPr>
            <a:br>
              <a:rPr lang="en-US" sz="2400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br>
              <a:rPr lang="en-US" sz="2400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517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CC815-1746-DBCD-C930-A91FA8D75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2" y="2654300"/>
            <a:ext cx="5486398" cy="3886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632A9-84C3-13F0-C685-11F85F6E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654300"/>
            <a:ext cx="5727700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288" y="632936"/>
            <a:ext cx="9582912" cy="1640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3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 هماهنگی جهت قفل تجمیعی پرونده ها تا پایان آذر 1402 </a:t>
            </a:r>
            <a:endParaRPr lang="en-US" sz="23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3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پیگیری اجرای دستورالعمل های وزارتی در نرم افزار های جامع اطلاعات بیمارستانی </a:t>
            </a:r>
            <a:endParaRPr lang="en-US" sz="23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3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پیگیری مداوم رویت پرونده ها در سامانه رز و رفع خطاهای سپاس و سرویس های الکترونیک 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395906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FC611C-0248-DEB4-5B5B-DF3DB41EC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43200"/>
            <a:ext cx="5334000" cy="35941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723FF-D92B-0E74-04F5-93C55266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743200"/>
            <a:ext cx="5523781" cy="3594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0552" y="480167"/>
            <a:ext cx="8851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هماهنگی جهت ایجاد بانک اطلاعات مدیران در پورتال دانشگاه </a:t>
            </a:r>
            <a:endParaRPr lang="en-US" sz="24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افزودن زبانه تماس با ما و مکاتبه با واحدهای تابعه جهت تکمیل اطلاعات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بروز رسانی شعار سال در اسلایدر صفحه اصلی و تمامی زیر پورتال ها</a:t>
            </a:r>
            <a:endParaRPr lang="en-US" sz="24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943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3B35-68B3-CE7C-208B-93EE5E9F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7" y="534698"/>
            <a:ext cx="9905998" cy="1478570"/>
          </a:xfrm>
        </p:spPr>
        <p:txBody>
          <a:bodyPr vert="horz" lIns="91440" tIns="45720" rIns="91440" bIns="45720" rtlCol="0">
            <a:normAutofit/>
          </a:bodyPr>
          <a:lstStyle/>
          <a:p>
            <a:pPr algn="just" rtl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بازدید نوروزی مدیرآمار و فناوری اطلاعات از مراکز شهید دکتر بهشتی آستارا و شهدا رضوانشهر</a:t>
            </a:r>
            <a:endParaRPr lang="en-US" sz="2400" b="1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ED97C-C23E-575C-9A93-567E2BD9C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249487"/>
            <a:ext cx="5626100" cy="38211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EE36D-79FE-C542-554A-4023C489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44" y="2249486"/>
            <a:ext cx="5359400" cy="38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6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E3A6-B09A-A765-264D-DD5F65F7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24" y="766346"/>
            <a:ext cx="1069136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بازدید نوروزی رؤسای گروه های نرم افزار و پورتال و زیرساخت از بیمارستان های شهید دکتر بهشتی انزلی، غدیر سیاهکل و امام رضای شفت </a:t>
            </a:r>
            <a:endParaRPr lang="en-US" sz="2400" b="1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F1580D-B130-8217-43A5-4F5A6A074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" y="2578100"/>
            <a:ext cx="3619500" cy="33929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4ECA9-531C-76EC-4630-29931ED9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08" y="2578100"/>
            <a:ext cx="3429000" cy="339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7D083-228C-B009-BF53-01A41E409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12" y="2578100"/>
            <a:ext cx="4000500" cy="33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9018-0951-29D1-F637-4004CB17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06" y="582205"/>
            <a:ext cx="9905998" cy="1089529"/>
          </a:xfrm>
        </p:spPr>
        <p:txBody>
          <a:bodyPr wrap="square">
            <a:spAutoFit/>
          </a:bodyPr>
          <a:lstStyle/>
          <a:p>
            <a:pPr marL="285750" indent="-285750" algn="r" defTabSz="457200" rtl="1">
              <a:buFont typeface="Arial" panose="020B0604020202020204" pitchFamily="34" charset="0"/>
              <a:buChar char="•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طراحی و تکمیل داشبوردهای جدید " ریز عملکرد مراکز درمانی استان </a:t>
            </a:r>
            <a:r>
              <a:rPr lang="fa-IR" sz="2400" b="0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"</a:t>
            </a:r>
            <a:br>
              <a:rPr lang="fa-IR" sz="2400" b="0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</a:br>
            <a:br>
              <a:rPr lang="fa-IR" sz="2400" b="0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</a:br>
            <a:endParaRPr lang="en-US" sz="2400" b="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18B27-E5D1-52B3-9390-71CAA7F29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05" y="2097088"/>
            <a:ext cx="8474013" cy="4486592"/>
          </a:xfrm>
        </p:spPr>
      </p:pic>
      <p:sp>
        <p:nvSpPr>
          <p:cNvPr id="3" name="Rectangle 2"/>
          <p:cNvSpPr/>
          <p:nvPr/>
        </p:nvSpPr>
        <p:spPr>
          <a:xfrm>
            <a:off x="896112" y="1256236"/>
            <a:ext cx="9994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تهیه گزارش شاخص های استراتژیک استان منتهی به پایان سال 1402 جهت ارائه به ریاست محترم دانشگاه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265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0DD18B2-9A3D-BED3-5AEC-E19F61F4E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92" y="2494312"/>
            <a:ext cx="7370128" cy="3962400"/>
          </a:xfrm>
        </p:spPr>
      </p:pic>
      <p:sp>
        <p:nvSpPr>
          <p:cNvPr id="3" name="Rectangle 2"/>
          <p:cNvSpPr/>
          <p:nvPr/>
        </p:nvSpPr>
        <p:spPr>
          <a:xfrm>
            <a:off x="1141413" y="1568303"/>
            <a:ext cx="9905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هماهنگی با کلیه واحدهای تابعه جهت بازنگری و بروزآوری آمار و اطلاعات سال 1402، اعمال اصلاحات مورد نظر و ارسال تاییدیه کتبی داده های ثبت شده در سامانه فرابر به مدیریت آمار و فناوری اطلاعات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141413" y="552640"/>
            <a:ext cx="9905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تکمیل گزارشات نظارت بر عملکرد برنامه ششم توسعه استان در سال 1402، اصلاح اطلاعات سال</a:t>
            </a:r>
            <a:r>
              <a:rPr lang="en-US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های</a:t>
            </a:r>
            <a:r>
              <a:rPr lang="en-US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(1401 - 1400 ) و اعلام آن به سازمان مدیریت و برنامه ریزی استان</a:t>
            </a:r>
            <a:endParaRPr lang="en-US" sz="2000" b="1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705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7F6075-64E1-6AF9-A32E-A76D32349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1" y="2794000"/>
            <a:ext cx="5524499" cy="34454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4B963-1DFE-B448-C033-68D6A16F3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794000"/>
            <a:ext cx="5435599" cy="3445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336" y="1683797"/>
            <a:ext cx="10467847" cy="7663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indent="-285750" algn="just" rtl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انجام مذاکرات فشرده با شرکت های پشتیبان نرم افزار جهت توافق بر مفاد و میزان افزایش سالانه قراردادهای حوزه فناوری اطلاعات </a:t>
            </a: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91218"/>
            <a:ext cx="10415968" cy="17543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indent="-285750" algn="just" rtl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پیگیری، هماهنگی و انجام اقدامات لازم برای تمدید 3 ماهه قراردادهای خدمات، کارشناسان فناوری اطلاعات واحدهای تابعه دانشگاه</a:t>
            </a:r>
          </a:p>
          <a:p>
            <a:pPr algn="just" rtl="1">
              <a:lnSpc>
                <a:spcPct val="90000"/>
              </a:lnSpc>
              <a:spcBef>
                <a:spcPct val="0"/>
              </a:spcBef>
            </a:pPr>
            <a:b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</a:br>
            <a:b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</a:b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719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1A39-954C-8607-7DB6-663B0887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00672"/>
            <a:ext cx="9905998" cy="75713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r" defTabSz="457200" rtl="1">
              <a:buFont typeface="Arial" panose="020B0604020202020204" pitchFamily="34" charset="0"/>
              <a:buChar char="•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  <a:t>طراحی سامانه درخواست ارتقاء شغلی مدیریت پرستاری</a:t>
            </a:r>
            <a:br>
              <a:rPr lang="fa-IR" sz="2400" b="0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B Mitra" panose="00000400000000000000" pitchFamily="2" charset="-78"/>
              </a:rPr>
            </a:br>
            <a:endParaRPr lang="en-US" sz="2400" b="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B 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4069C-E2E1-174D-600B-4462170E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4" y="2143760"/>
            <a:ext cx="5765800" cy="34340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60BA3-87E6-A0A9-938C-63CA0C34F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44" y="2143760"/>
            <a:ext cx="5448300" cy="3434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2999" y="1046906"/>
            <a:ext cx="6096000" cy="7663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r" rtl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طراحی داشبورد نیازسنجی آموزشی پرستاران</a:t>
            </a:r>
            <a:b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</a:b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920" y="1470701"/>
            <a:ext cx="4831079" cy="4247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r" rtl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بروز رسانی تقویم ثبت رویداد</a:t>
            </a:r>
            <a:endParaRPr lang="en-US" sz="2400" b="1" cap="all" dirty="0">
              <a:solidFill>
                <a:srgbClr val="002060"/>
              </a:solidFill>
              <a:latin typeface="Abad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123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5D67-D3CB-64E8-260F-6CD59863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58903"/>
            <a:ext cx="9905999" cy="43396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algn="ctr" defTabSz="457200" rtl="1">
              <a:lnSpc>
                <a:spcPct val="90000"/>
              </a:lnSpc>
              <a:spcBef>
                <a:spcPct val="0"/>
              </a:spcBef>
              <a:buNone/>
            </a:pPr>
            <a:r>
              <a:rPr lang="fa-IR" b="1" cap="all" baseline="0" dirty="0">
                <a:solidFill>
                  <a:srgbClr val="002060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بررسی عملکرد شرکت توسعه دهنده آرشیو دیجیتال تصاویر پزشکی (پکس)</a:t>
            </a:r>
            <a:endParaRPr lang="en-US" b="1" cap="all" baseline="0" dirty="0">
              <a:solidFill>
                <a:srgbClr val="002060"/>
              </a:solidFill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C1F83-24AA-67AB-1B28-5628BA0F44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456470"/>
            <a:ext cx="11010900" cy="37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979238"/>
            <a:ext cx="9905998" cy="75713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r" defTabSz="457200" rtl="1">
              <a:buSzPct val="125000"/>
              <a:buFont typeface="Arial" panose="020B0604020202020204" pitchFamily="34" charset="0"/>
              <a:buChar char="•"/>
            </a:pP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Mitra" panose="00000400000000000000" pitchFamily="2" charset="-78"/>
              </a:rPr>
              <a:t>فعال سازی احراز هویت دوعاملی سامانه </a:t>
            </a:r>
            <a:r>
              <a:rPr lang="en-US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Mitra" panose="00000400000000000000" pitchFamily="2" charset="-78"/>
              </a:rPr>
              <a:t>LMS</a:t>
            </a:r>
            <a: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Mitra" panose="00000400000000000000" pitchFamily="2" charset="-78"/>
              </a:rPr>
              <a:t> اساتید </a:t>
            </a:r>
            <a:br>
              <a:rPr lang="fa-IR" sz="2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Mitra" panose="00000400000000000000" pitchFamily="2" charset="-78"/>
              </a:rPr>
            </a:br>
            <a:endParaRPr lang="en-US" sz="2400" b="1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Mitra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A6B81A-61CE-4DDD-9588-C5AAE17BA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8" y="2266724"/>
            <a:ext cx="5545992" cy="36768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30" t="2970" r="40030" b="2699"/>
          <a:stretch/>
        </p:blipFill>
        <p:spPr>
          <a:xfrm>
            <a:off x="6223000" y="2266724"/>
            <a:ext cx="5545992" cy="3676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5920" y="1451119"/>
            <a:ext cx="9401491" cy="4339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r" rtl="1">
              <a:lnSpc>
                <a:spcPct val="90000"/>
              </a:lnSpc>
              <a:spcBef>
                <a:spcPct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fa-IR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بروز رسانی سیستم عامل سرور وبینار و آپدیت نسخه</a:t>
            </a:r>
            <a:r>
              <a:rPr lang="en-US" sz="2400" b="1" cap="all" dirty="0">
                <a:solidFill>
                  <a:srgbClr val="002060"/>
                </a:solidFill>
                <a:latin typeface="Abadi" panose="020F0502020204030204" pitchFamily="34" charset="0"/>
                <a:cs typeface="B Mitra" panose="00000400000000000000" pitchFamily="2" charset="-78"/>
              </a:rPr>
              <a:t>ADOBE CONNECT </a:t>
            </a:r>
          </a:p>
        </p:txBody>
      </p:sp>
    </p:spTree>
    <p:extLst>
      <p:ext uri="{BB962C8B-B14F-4D97-AF65-F5344CB8AC3E}">
        <p14:creationId xmlns:p14="http://schemas.microsoft.com/office/powerpoint/2010/main" val="4106383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577</Words>
  <Application>Microsoft Office PowerPoint</Application>
  <PresentationFormat>Widescreen</PresentationFormat>
  <Paragraphs>48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IranNastaliq</vt:lpstr>
      <vt:lpstr>Abadi</vt:lpstr>
      <vt:lpstr>B Mitra</vt:lpstr>
      <vt:lpstr>Times New Roman</vt:lpstr>
      <vt:lpstr>Tw Cen MT</vt:lpstr>
      <vt:lpstr>Circuit</vt:lpstr>
      <vt:lpstr>عملکرد مدیریت آمار و فناوری اطلاعات</vt:lpstr>
      <vt:lpstr>بازدید نوروزی مدیرآمار و فناوری اطلاعات از مراکز شهید دکتر بهشتی آستارا و شهدا رضوانشهر</vt:lpstr>
      <vt:lpstr>بازدید نوروزی رؤسای گروه های نرم افزار و پورتال و زیرساخت از بیمارستان های شهید دکتر بهشتی انزلی، غدیر سیاهکل و امام رضای شفت </vt:lpstr>
      <vt:lpstr>طراحی و تکمیل داشبوردهای جدید " ریز عملکرد مراکز درمانی استان "  </vt:lpstr>
      <vt:lpstr>PowerPoint Presentation</vt:lpstr>
      <vt:lpstr>PowerPoint Presentation</vt:lpstr>
      <vt:lpstr>طراحی سامانه درخواست ارتقاء شغلی مدیریت پرستاری </vt:lpstr>
      <vt:lpstr>PowerPoint Presentation</vt:lpstr>
      <vt:lpstr>فعال سازی احراز هویت دوعاملی سامانه LMS اساتید  </vt:lpstr>
      <vt:lpstr>PowerPoint Presentation</vt:lpstr>
      <vt:lpstr>PowerPoint Presentation</vt:lpstr>
      <vt:lpstr>PowerPoint Presentation</vt:lpstr>
      <vt:lpstr>جلوگیری از کاهش کسورات ناشی از عدم ثبت صحیح اصالت سنجی دارو وتجهیزات در مرکز آموزشی درمانی دکتر حشمت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عملکرد مدیریت آمار و فناوری اطلاعات  فروردین 1403</dc:title>
  <dc:creator>فرشته آزادفر</dc:creator>
  <cp:lastModifiedBy>فرشته آزادفر</cp:lastModifiedBy>
  <cp:revision>124</cp:revision>
  <dcterms:created xsi:type="dcterms:W3CDTF">2024-04-27T21:34:07Z</dcterms:created>
  <dcterms:modified xsi:type="dcterms:W3CDTF">2024-05-27T16:44:33Z</dcterms:modified>
</cp:coreProperties>
</file>